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0" r:id="rId1"/>
  </p:sldMasterIdLst>
  <p:notesMasterIdLst>
    <p:notesMasterId r:id="rId24"/>
  </p:notesMasterIdLst>
  <p:handoutMasterIdLst>
    <p:handoutMasterId r:id="rId25"/>
  </p:handoutMasterIdLst>
  <p:sldIdLst>
    <p:sldId id="266" r:id="rId2"/>
    <p:sldId id="350" r:id="rId3"/>
    <p:sldId id="268" r:id="rId4"/>
    <p:sldId id="319" r:id="rId5"/>
    <p:sldId id="320" r:id="rId6"/>
    <p:sldId id="362" r:id="rId7"/>
    <p:sldId id="354" r:id="rId8"/>
    <p:sldId id="355" r:id="rId9"/>
    <p:sldId id="352" r:id="rId10"/>
    <p:sldId id="356" r:id="rId11"/>
    <p:sldId id="353" r:id="rId12"/>
    <p:sldId id="331" r:id="rId13"/>
    <p:sldId id="361" r:id="rId14"/>
    <p:sldId id="348" r:id="rId15"/>
    <p:sldId id="335" r:id="rId16"/>
    <p:sldId id="360" r:id="rId17"/>
    <p:sldId id="364" r:id="rId18"/>
    <p:sldId id="363" r:id="rId19"/>
    <p:sldId id="357" r:id="rId20"/>
    <p:sldId id="358" r:id="rId21"/>
    <p:sldId id="359" r:id="rId22"/>
    <p:sldId id="33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ichard P. Ramirez" initials="RPR" lastIdx="21" clrIdx="0"/>
  <p:cmAuthor id="1" name="Nancy Dunn" initials="ND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435"/>
    <a:srgbClr val="800040"/>
    <a:srgbClr val="FF8000"/>
    <a:srgbClr val="FF0000"/>
    <a:srgbClr val="FFCC66"/>
    <a:srgbClr val="C0C0C0"/>
    <a:srgbClr val="7E7F7E"/>
    <a:srgbClr val="086A09"/>
    <a:srgbClr val="0C890C"/>
    <a:srgbClr val="509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9" autoAdjust="0"/>
    <p:restoredTop sz="94660"/>
  </p:normalViewPr>
  <p:slideViewPr>
    <p:cSldViewPr snapToGrid="0" snapToObjects="1">
      <p:cViewPr>
        <p:scale>
          <a:sx n="99" d="100"/>
          <a:sy n="99" d="100"/>
        </p:scale>
        <p:origin x="-1368" y="-80"/>
      </p:cViewPr>
      <p:guideLst>
        <p:guide orient="horz" pos="1960"/>
        <p:guide pos="2904"/>
      </p:guideLst>
    </p:cSldViewPr>
  </p:slideViewPr>
  <p:outlineViewPr>
    <p:cViewPr>
      <p:scale>
        <a:sx n="33" d="100"/>
        <a:sy n="33" d="100"/>
      </p:scale>
      <p:origin x="0" y="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3904"/>
    </p:cViewPr>
  </p:sorterViewPr>
  <p:notesViewPr>
    <p:cSldViewPr snapToGrid="0" snapToObjects="1">
      <p:cViewPr varScale="1">
        <p:scale>
          <a:sx n="82" d="100"/>
          <a:sy n="82" d="100"/>
        </p:scale>
        <p:origin x="-229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4B6699-ABC5-AF46-B496-5AFC48DFB931}" type="datetimeFigureOut">
              <a:rPr lang="en-US" smtClean="0"/>
              <a:pPr/>
              <a:t>11/3/13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04B91-239B-EB40-B9A8-4A831A0C62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264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9C263-3628-A141-9D54-33319096C960}" type="datetimeFigureOut">
              <a:rPr lang="en-US" smtClean="0"/>
              <a:pPr/>
              <a:t>11/3/13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489DA-D98E-E64F-8326-B71161E3C1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782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489DA-D98E-E64F-8326-B71161E3C1D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5489DA-D98E-E64F-8326-B71161E3C1D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5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400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40404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0"/>
            <a:ext cx="9131300" cy="5635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952501"/>
            <a:ext cx="8229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800"/>
              </a:spcBef>
              <a:defRPr/>
            </a:lvl1pPr>
            <a:lvl2pPr>
              <a:spcBef>
                <a:spcPts val="200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u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0"/>
            <a:ext cx="9131300" cy="5635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auto">
          <a:xfrm>
            <a:off x="355600" y="952501"/>
            <a:ext cx="41021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800"/>
              </a:spcBef>
              <a:defRPr/>
            </a:lvl1pPr>
            <a:lvl2pPr>
              <a:spcBef>
                <a:spcPts val="200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2"/>
          </p:nvPr>
        </p:nvSpPr>
        <p:spPr bwMode="auto">
          <a:xfrm>
            <a:off x="4711700" y="952501"/>
            <a:ext cx="41021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800"/>
              </a:spcBef>
              <a:defRPr/>
            </a:lvl1pPr>
            <a:lvl2pPr>
              <a:spcBef>
                <a:spcPts val="200"/>
              </a:spcBef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8845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0"/>
            <a:ext cx="9136062" cy="5635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3638" y="2374900"/>
            <a:ext cx="7002462" cy="14351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" y="0"/>
            <a:ext cx="9131300" cy="5635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 bwMode="auto">
          <a:xfrm>
            <a:off x="457200" y="952501"/>
            <a:ext cx="8229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ts val="800"/>
              </a:spcBef>
              <a:buFont typeface="Arial"/>
              <a:buChar char="•"/>
              <a:defRPr/>
            </a:lvl1pPr>
            <a:lvl2pPr>
              <a:spcBef>
                <a:spcPts val="200"/>
              </a:spcBef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2011-13 Infomous, Inc. - All rights reserved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00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eader.png"/>
          <p:cNvPicPr/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6"/>
          <a:stretch>
            <a:fillRect/>
          </a:stretch>
        </p:blipFill>
        <p:spPr>
          <a:xfrm>
            <a:off x="0" y="0"/>
            <a:ext cx="9144000" cy="890905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6638" y="6492875"/>
            <a:ext cx="492124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b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-109" charset="0"/>
              </a:defRPr>
            </a:lvl1pPr>
          </a:lstStyle>
          <a:p>
            <a:fld id="{90E4015B-FEFE-2244-A05F-80000E7C72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749550" y="6492875"/>
            <a:ext cx="3721100" cy="365125"/>
          </a:xfrm>
          <a:prstGeom prst="rect">
            <a:avLst/>
          </a:prstGeom>
        </p:spPr>
        <p:txBody>
          <a:bodyPr rtlCol="0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pic>
        <p:nvPicPr>
          <p:cNvPr id="6" name="Picture 5" descr="logo_on_white.jp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400" y="6467475"/>
            <a:ext cx="1564400" cy="3543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8" r:id="rId3"/>
    <p:sldLayoutId id="2147483704" r:id="rId4"/>
    <p:sldLayoutId id="2147483705" r:id="rId5"/>
    <p:sldLayoutId id="2147483709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i="0" kern="1200">
          <a:solidFill>
            <a:srgbClr val="0070C0"/>
          </a:solidFill>
          <a:latin typeface="+mn-lt"/>
          <a:ea typeface="MS PGothic" pitchFamily="34" charset="-128"/>
          <a:cs typeface="Helvetica Neue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34" charset="0"/>
          <a:ea typeface="MS PGothic" pitchFamily="34" charset="-128"/>
          <a:cs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34" charset="0"/>
          <a:ea typeface="MS PGothic" pitchFamily="34" charset="-128"/>
          <a:cs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34" charset="0"/>
          <a:ea typeface="MS PGothic" pitchFamily="34" charset="-128"/>
          <a:cs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Calibri" pitchFamily="34" charset="0"/>
          <a:ea typeface="MS PGothic" pitchFamily="34" charset="-128"/>
          <a:cs typeface="MS PGothic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defRPr sz="2800" kern="1200">
          <a:solidFill>
            <a:srgbClr val="404040"/>
          </a:solidFill>
          <a:latin typeface="+mn-lt"/>
          <a:ea typeface="MS PGothic" pitchFamily="34" charset="-128"/>
          <a:cs typeface="Helvetica Neue"/>
        </a:defRPr>
      </a:lvl1pPr>
      <a:lvl2pPr marL="8001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404040"/>
          </a:solidFill>
          <a:latin typeface="+mn-lt"/>
          <a:ea typeface="MS PGothic" pitchFamily="34" charset="-128"/>
          <a:cs typeface="Helvetica Neue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404040"/>
          </a:solidFill>
          <a:latin typeface="+mn-lt"/>
          <a:ea typeface="MS PGothic" pitchFamily="34" charset="-128"/>
          <a:cs typeface="Helvetica Neue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404040"/>
          </a:solidFill>
          <a:latin typeface="+mn-lt"/>
          <a:ea typeface="MS PGothic" pitchFamily="34" charset="-128"/>
          <a:cs typeface="Helvetica Neue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404040"/>
          </a:solidFill>
          <a:latin typeface="+mn-lt"/>
          <a:ea typeface="MS PGothic" pitchFamily="34" charset="-128"/>
          <a:cs typeface="Helvetica Neue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jpe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infomous.com/explore/sites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emf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33252" y="915987"/>
            <a:ext cx="5739048" cy="5270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9300" y="2406650"/>
            <a:ext cx="7772400" cy="1936750"/>
          </a:xfrm>
        </p:spPr>
        <p:txBody>
          <a:bodyPr/>
          <a:lstStyle/>
          <a:p>
            <a:r>
              <a:rPr lang="en-US" dirty="0" err="1" smtClean="0">
                <a:solidFill>
                  <a:srgbClr val="6CA22A"/>
                </a:solidFill>
              </a:rPr>
              <a:t>Infomous</a:t>
            </a:r>
            <a:r>
              <a:rPr lang="en-US" dirty="0" smtClean="0">
                <a:solidFill>
                  <a:srgbClr val="6CA22A"/>
                </a:solidFill>
              </a:rPr>
              <a:t>™:</a:t>
            </a:r>
            <a:br>
              <a:rPr lang="en-US" dirty="0" smtClean="0">
                <a:solidFill>
                  <a:srgbClr val="6CA22A"/>
                </a:solidFill>
              </a:rPr>
            </a:br>
            <a:r>
              <a:rPr lang="en-US" dirty="0" smtClean="0">
                <a:solidFill>
                  <a:srgbClr val="6CA22A"/>
                </a:solidFill>
              </a:rPr>
              <a:t>Visual Exploration for Yelp</a:t>
            </a: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397125" y="4995334"/>
            <a:ext cx="6400800" cy="1432454"/>
          </a:xfrm>
        </p:spPr>
        <p:txBody>
          <a:bodyPr/>
          <a:lstStyle/>
          <a:p>
            <a:pPr algn="r">
              <a:lnSpc>
                <a:spcPts val="2600"/>
              </a:lnSpc>
            </a:pPr>
            <a:r>
              <a:rPr lang="en-US" sz="2200" b="1" dirty="0" smtClean="0"/>
              <a:t>Prepared by: </a:t>
            </a:r>
            <a:r>
              <a:rPr lang="en-US" sz="2200" b="1" dirty="0" err="1" smtClean="0"/>
              <a:t>Infomous</a:t>
            </a:r>
            <a:r>
              <a:rPr lang="en-US" sz="2200" b="1" dirty="0" smtClean="0"/>
              <a:t>, Inc.</a:t>
            </a:r>
            <a:endParaRPr lang="en-US" sz="2200" b="1" dirty="0" smtClean="0"/>
          </a:p>
          <a:p>
            <a:pPr algn="r">
              <a:lnSpc>
                <a:spcPts val="2600"/>
              </a:lnSpc>
            </a:pPr>
            <a:r>
              <a:rPr lang="en-US" sz="2200" b="1" dirty="0" smtClean="0"/>
              <a:t>Date: November 2013  </a:t>
            </a:r>
          </a:p>
        </p:txBody>
      </p:sp>
    </p:spTree>
    <p:extLst>
      <p:ext uri="{BB962C8B-B14F-4D97-AF65-F5344CB8AC3E}">
        <p14:creationId xmlns:p14="http://schemas.microsoft.com/office/powerpoint/2010/main" val="293222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...click the words that are relevant to you...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76" y="957482"/>
            <a:ext cx="8449496" cy="5486400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58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96" y="1592058"/>
            <a:ext cx="7102432" cy="4611729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 then </a:t>
            </a:r>
            <a:r>
              <a:rPr lang="en-US" dirty="0" smtClean="0"/>
              <a:t>read the original content on </a:t>
            </a:r>
            <a:r>
              <a:rPr lang="en-US" dirty="0" err="1" smtClean="0"/>
              <a:t>Yelp.com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479" y="1284141"/>
            <a:ext cx="4114189" cy="5023641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76200" dist="127000" dir="852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12569" flipH="1">
            <a:off x="2588151" y="3229885"/>
            <a:ext cx="837188" cy="83718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3120685" y="1284141"/>
            <a:ext cx="1574794" cy="2038230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120685" y="4156169"/>
            <a:ext cx="1574794" cy="2151613"/>
          </a:xfrm>
          <a:prstGeom prst="line">
            <a:avLst/>
          </a:prstGeom>
          <a:ln w="381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2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demo is worth 100 slides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276" y="5025251"/>
            <a:ext cx="446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www.infomous.com</a:t>
            </a:r>
            <a:r>
              <a:rPr lang="en-US" dirty="0">
                <a:solidFill>
                  <a:srgbClr val="0000FF"/>
                </a:solidFill>
              </a:rPr>
              <a:t>/#tab=news/world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334" y="1428234"/>
            <a:ext cx="3817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Explore News, Social, Search, ...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586" y="2070100"/>
            <a:ext cx="3888786" cy="2710592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4839650" y="5056187"/>
            <a:ext cx="395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>
                <a:solidFill>
                  <a:srgbClr val="0000FF"/>
                </a:solidFill>
              </a:rPr>
              <a:t>http://</a:t>
            </a:r>
            <a:r>
              <a:rPr lang="en-US" dirty="0" err="1">
                <a:solidFill>
                  <a:srgbClr val="0000FF"/>
                </a:solidFill>
              </a:rPr>
              <a:t>www.infomous.com</a:t>
            </a:r>
            <a:r>
              <a:rPr lang="en-US" dirty="0">
                <a:solidFill>
                  <a:srgbClr val="0000FF"/>
                </a:solidFill>
              </a:rPr>
              <a:t>/node/44205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8770" y="1459170"/>
            <a:ext cx="3817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Explore </a:t>
            </a:r>
            <a:r>
              <a:rPr lang="en-US" sz="2000" dirty="0" smtClean="0"/>
              <a:t>recent Yelp activity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229" y="2070100"/>
            <a:ext cx="4238373" cy="2752047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212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proof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6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</a:t>
            </a:r>
            <a:r>
              <a:rPr lang="en-US" dirty="0" err="1" smtClean="0"/>
              <a:t>Infomous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08100" y="5842000"/>
            <a:ext cx="685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For links to live examples, visit </a:t>
            </a:r>
            <a:r>
              <a:rPr lang="en-US" i="1" dirty="0" smtClean="0">
                <a:hlinkClick r:id="rId2"/>
              </a:rPr>
              <a:t>http://</a:t>
            </a:r>
            <a:r>
              <a:rPr lang="en-US" i="1" dirty="0" err="1" smtClean="0">
                <a:hlinkClick r:id="rId2"/>
              </a:rPr>
              <a:t>www.infomous.com</a:t>
            </a:r>
            <a:r>
              <a:rPr lang="en-US" i="1" dirty="0" smtClean="0">
                <a:hlinkClick r:id="rId2"/>
              </a:rPr>
              <a:t>/explore/sites</a:t>
            </a:r>
            <a:endParaRPr lang="en-US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270424" y="1077862"/>
            <a:ext cx="8362498" cy="4669029"/>
            <a:chOff x="270424" y="1077862"/>
            <a:chExt cx="8362498" cy="466902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4830" y="4539688"/>
              <a:ext cx="1125063" cy="49502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1745" y="1333500"/>
              <a:ext cx="1473167" cy="7164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685" y="3372273"/>
              <a:ext cx="1234889" cy="5569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424" y="4228563"/>
              <a:ext cx="1268682" cy="4345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08130" y="4056475"/>
              <a:ext cx="1516676" cy="28008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42852" y="1080848"/>
              <a:ext cx="1275935" cy="128943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9801" y="4269605"/>
              <a:ext cx="2118249" cy="437573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36333" y="4707178"/>
              <a:ext cx="1173490" cy="37790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3441" y="5186975"/>
              <a:ext cx="2108304" cy="348069"/>
            </a:xfrm>
            <a:prstGeom prst="rect">
              <a:avLst/>
            </a:prstGeom>
          </p:spPr>
        </p:pic>
        <p:pic>
          <p:nvPicPr>
            <p:cNvPr id="30" name="Picture 29" descr="BostonDotComLogo.jpeg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8474" y="2635469"/>
              <a:ext cx="1516676" cy="31701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1296" y="1077862"/>
              <a:ext cx="1761626" cy="1074659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624" y="1423841"/>
              <a:ext cx="1161950" cy="7286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8806" y="4810291"/>
              <a:ext cx="1443007" cy="303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8787" y="2595951"/>
              <a:ext cx="2086245" cy="43463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14378" y="5319634"/>
              <a:ext cx="1899122" cy="34387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288617" y="5364917"/>
              <a:ext cx="1438020" cy="38197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5868" y="3262067"/>
              <a:ext cx="1168938" cy="4845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52596" y="3440975"/>
              <a:ext cx="2114454" cy="3571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1444" y="2267672"/>
              <a:ext cx="1537173" cy="86260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10220" y="3429443"/>
              <a:ext cx="1066930" cy="5334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3" cstate="screen">
              <a:clrChange>
                <a:clrFrom>
                  <a:srgbClr val="FEFCFB"/>
                </a:clrFrom>
                <a:clrTo>
                  <a:srgbClr val="FEFC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7986" y="2527942"/>
              <a:ext cx="1607653" cy="88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98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989" y="955340"/>
            <a:ext cx="9194390" cy="5204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Infomous</a:t>
            </a:r>
            <a:r>
              <a:rPr lang="en-US" dirty="0" smtClean="0"/>
              <a:t> clients </a:t>
            </a:r>
            <a:r>
              <a:rPr lang="en-US" dirty="0" smtClean="0"/>
              <a:t>enjoy </a:t>
            </a:r>
            <a:r>
              <a:rPr lang="en-US" dirty="0" smtClean="0"/>
              <a:t>high engagement levels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63600" y="1651001"/>
            <a:ext cx="7975600" cy="2806700"/>
          </a:xfrm>
        </p:spPr>
        <p:txBody>
          <a:bodyPr/>
          <a:lstStyle/>
          <a:p>
            <a:pPr marL="0" indent="0"/>
            <a:r>
              <a:rPr lang="en-US" sz="3600" b="1" dirty="0" smtClean="0"/>
              <a:t>Representative results:</a:t>
            </a:r>
          </a:p>
          <a:p>
            <a:pPr marL="457200" indent="-457200">
              <a:buFont typeface="Arial"/>
              <a:buChar char="•"/>
            </a:pPr>
            <a:r>
              <a:rPr lang="en-US" sz="3600" b="1" dirty="0" smtClean="0"/>
              <a:t>15-25% </a:t>
            </a:r>
            <a:r>
              <a:rPr lang="en-US" sz="3600" b="1" dirty="0" smtClean="0"/>
              <a:t>interaction </a:t>
            </a:r>
            <a:r>
              <a:rPr lang="en-US" sz="3600" b="1" dirty="0" smtClean="0"/>
              <a:t>rates</a:t>
            </a:r>
            <a:endParaRPr lang="en-US" sz="3600" b="1" dirty="0" smtClean="0"/>
          </a:p>
          <a:p>
            <a:pPr marL="457200" indent="-457200">
              <a:buFont typeface="Arial"/>
              <a:buChar char="•"/>
            </a:pPr>
            <a:r>
              <a:rPr lang="en-US" sz="3600" b="1" i="1" u="sng" dirty="0" smtClean="0"/>
              <a:t>5-10-minute increase</a:t>
            </a:r>
            <a:r>
              <a:rPr lang="en-US" sz="3600" b="1" u="sng" dirty="0" smtClean="0"/>
              <a:t> in time</a:t>
            </a:r>
            <a:r>
              <a:rPr lang="en-US" sz="3600" b="1" u="sng" dirty="0"/>
              <a:t> </a:t>
            </a:r>
            <a:r>
              <a:rPr lang="en-US" sz="3600" b="1" u="sng" dirty="0" smtClean="0"/>
              <a:t>on page</a:t>
            </a:r>
            <a:endParaRPr lang="en-US" sz="3600" b="1" dirty="0"/>
          </a:p>
          <a:p>
            <a:pPr marL="457200" indent="-457200">
              <a:buFont typeface="Arial"/>
              <a:buChar char="•"/>
            </a:pPr>
            <a:r>
              <a:rPr lang="en-US" sz="3600" b="1" dirty="0"/>
              <a:t>3-5% overall CTR to new pages</a:t>
            </a:r>
            <a:endParaRPr lang="en-US" sz="3600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2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business value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6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mbed </a:t>
            </a:r>
            <a:r>
              <a:rPr lang="en-US" dirty="0" err="1" smtClean="0"/>
              <a:t>Infomous</a:t>
            </a:r>
            <a:r>
              <a:rPr lang="en-US" dirty="0" smtClean="0"/>
              <a:t> to drive user engagement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4977139"/>
            <a:ext cx="8229600" cy="1329232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Easy to embed in different sizes and positions</a:t>
            </a:r>
          </a:p>
          <a:p>
            <a:pPr marL="457200" indent="-4572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Robust, cloud-based technology</a:t>
            </a:r>
          </a:p>
          <a:p>
            <a:pPr marL="457200" indent="-457200">
              <a:spcBef>
                <a:spcPts val="0"/>
              </a:spcBef>
              <a:buFont typeface="Arial"/>
              <a:buChar char="•"/>
            </a:pPr>
            <a:r>
              <a:rPr lang="en-US" dirty="0" smtClean="0"/>
              <a:t>Minimal integration and maintenance effort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844" y="1104163"/>
            <a:ext cx="4012327" cy="282011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94515" y="1744563"/>
            <a:ext cx="3556278" cy="320692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840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Monetization opportunities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8712" y="952501"/>
            <a:ext cx="8343619" cy="5430838"/>
          </a:xfrm>
        </p:spPr>
        <p:txBody>
          <a:bodyPr/>
          <a:lstStyle/>
          <a:p>
            <a:pPr marL="0" indent="0">
              <a:spcBef>
                <a:spcPts val="1600"/>
              </a:spcBef>
            </a:pPr>
            <a:r>
              <a:rPr lang="en-US" sz="3600" dirty="0" smtClean="0"/>
              <a:t>In addition to driving user engagement, content circulation and site stickiness, </a:t>
            </a:r>
            <a:r>
              <a:rPr lang="en-US" sz="3600" b="1" dirty="0" err="1" smtClean="0"/>
              <a:t>Infomous</a:t>
            </a:r>
            <a:r>
              <a:rPr lang="en-US" sz="3600" b="1" dirty="0" smtClean="0"/>
              <a:t> offers three </a:t>
            </a:r>
            <a:r>
              <a:rPr lang="en-US" sz="3600" b="1" dirty="0"/>
              <a:t>types of </a:t>
            </a:r>
            <a:r>
              <a:rPr lang="en-US" sz="3600" b="1" dirty="0" smtClean="0"/>
              <a:t>advertising</a:t>
            </a:r>
            <a:r>
              <a:rPr lang="en-US" sz="3600" dirty="0" smtClean="0"/>
              <a:t>:</a:t>
            </a:r>
            <a:endParaRPr lang="en-US" sz="3600" dirty="0"/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Branding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Contextual ad units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Promoted ad units</a:t>
            </a:r>
          </a:p>
          <a:p>
            <a:endParaRPr lang="en-US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44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504" y="996029"/>
            <a:ext cx="3216975" cy="1780374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206375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Branding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355" y="1076241"/>
            <a:ext cx="8333123" cy="5416633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Cloud background image</a:t>
            </a:r>
          </a:p>
          <a:p>
            <a:pPr lvl="1"/>
            <a:r>
              <a:rPr lang="en-US" dirty="0" smtClean="0"/>
              <a:t>Full-sized or tiled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2911475" indent="-512763">
              <a:buFont typeface="+mj-lt"/>
              <a:buAutoNum type="alphaUcPeriod"/>
            </a:pPr>
            <a:r>
              <a:rPr lang="en-US" dirty="0" smtClean="0"/>
              <a:t>Ad embedded within cloud frame, can be matched to cloud topic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2011-13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82" y="3046453"/>
            <a:ext cx="2412667" cy="3163963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206375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9554" y="1762900"/>
            <a:ext cx="3081416" cy="2024930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206375" dist="38100" dir="2700000" sx="101000" sy="101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413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17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1736" y="1189788"/>
            <a:ext cx="3604926" cy="5169765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206375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Contextual/native ad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48" y="1096219"/>
            <a:ext cx="5050589" cy="5263334"/>
          </a:xfrm>
        </p:spPr>
        <p:txBody>
          <a:bodyPr/>
          <a:lstStyle/>
          <a:p>
            <a:r>
              <a:rPr lang="en-US" dirty="0" smtClean="0"/>
              <a:t>Appears when user clicks word</a:t>
            </a:r>
          </a:p>
          <a:p>
            <a:r>
              <a:rPr lang="en-US" dirty="0" smtClean="0"/>
              <a:t>One or more sponsored items interspersed with original content (labeling optional)</a:t>
            </a:r>
          </a:p>
          <a:p>
            <a:r>
              <a:rPr lang="en-US" dirty="0" smtClean="0"/>
              <a:t>Contextually matched to cloud keywords</a:t>
            </a:r>
          </a:p>
          <a:p>
            <a:r>
              <a:rPr lang="en-US" dirty="0" smtClean="0"/>
              <a:t>Fully configurable position and frequency within the list of links</a:t>
            </a:r>
          </a:p>
          <a:p>
            <a:r>
              <a:rPr lang="en-US" dirty="0" smtClean="0"/>
              <a:t>Can be used </a:t>
            </a:r>
            <a:r>
              <a:rPr lang="en-US" dirty="0" smtClean="0"/>
              <a:t>for internal content </a:t>
            </a:r>
            <a:r>
              <a:rPr lang="en-US" dirty="0" smtClean="0"/>
              <a:t>or promotions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2011-13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rame 6"/>
          <p:cNvSpPr/>
          <p:nvPr/>
        </p:nvSpPr>
        <p:spPr>
          <a:xfrm>
            <a:off x="5348169" y="2941046"/>
            <a:ext cx="3461622" cy="975894"/>
          </a:xfrm>
          <a:prstGeom prst="fram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5334801" y="5340605"/>
            <a:ext cx="3461622" cy="975894"/>
          </a:xfrm>
          <a:prstGeom prst="fram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3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3) Promoted ad unit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12" y="952501"/>
            <a:ext cx="8229600" cy="5430838"/>
          </a:xfrm>
        </p:spPr>
        <p:txBody>
          <a:bodyPr/>
          <a:lstStyle/>
          <a:p>
            <a:r>
              <a:rPr lang="en-US" dirty="0" smtClean="0"/>
              <a:t>Flexible format:</a:t>
            </a:r>
          </a:p>
          <a:p>
            <a:pPr lvl="1"/>
            <a:r>
              <a:rPr lang="en-US" dirty="0" smtClean="0"/>
              <a:t>Text, image or text with logo</a:t>
            </a:r>
            <a:br>
              <a:rPr lang="en-US" dirty="0" smtClean="0"/>
            </a:br>
            <a:r>
              <a:rPr lang="en-US" dirty="0" smtClean="0"/>
              <a:t>(with hyperlinks or inline HTML)</a:t>
            </a:r>
          </a:p>
          <a:p>
            <a:pPr lvl="1"/>
            <a:r>
              <a:rPr lang="en-US" dirty="0" smtClean="0"/>
              <a:t>Top or bottom placement</a:t>
            </a:r>
          </a:p>
          <a:p>
            <a:pPr lvl="1"/>
            <a:r>
              <a:rPr lang="en-US" dirty="0" smtClean="0"/>
              <a:t>Items scroll behind it</a:t>
            </a:r>
          </a:p>
          <a:p>
            <a:r>
              <a:rPr lang="en-US" dirty="0" smtClean="0"/>
              <a:t>Flexible placement:</a:t>
            </a:r>
          </a:p>
          <a:p>
            <a:pPr lvl="1"/>
            <a:r>
              <a:rPr lang="en-US" dirty="0" smtClean="0"/>
              <a:t>One or more ads associated randomly with all keywords</a:t>
            </a:r>
          </a:p>
          <a:p>
            <a:pPr lvl="1"/>
            <a:r>
              <a:rPr lang="en-US" dirty="0" smtClean="0"/>
              <a:t>Ads associated with specific keywords</a:t>
            </a:r>
          </a:p>
          <a:p>
            <a:pPr lvl="1"/>
            <a:r>
              <a:rPr lang="en-US" dirty="0" smtClean="0"/>
              <a:t>Allows blacklistin</a:t>
            </a:r>
            <a:r>
              <a:rPr lang="en-US" dirty="0" smtClean="0"/>
              <a:t>g of </a:t>
            </a:r>
            <a:r>
              <a:rPr lang="en-US" dirty="0" smtClean="0"/>
              <a:t>keywords that should have no ads</a:t>
            </a:r>
            <a:endParaRPr lang="en-US" dirty="0" smtClean="0"/>
          </a:p>
          <a:p>
            <a:r>
              <a:rPr lang="en-US" dirty="0" smtClean="0"/>
              <a:t>Flexible </a:t>
            </a:r>
            <a:r>
              <a:rPr lang="en-US" dirty="0" smtClean="0"/>
              <a:t>ad </a:t>
            </a:r>
            <a:r>
              <a:rPr lang="en-US" dirty="0" smtClean="0"/>
              <a:t>sources:</a:t>
            </a:r>
          </a:p>
          <a:p>
            <a:pPr lvl="1"/>
            <a:r>
              <a:rPr lang="en-US" dirty="0" smtClean="0"/>
              <a:t>Sponsorships</a:t>
            </a:r>
            <a:endParaRPr lang="en-US" dirty="0" smtClean="0"/>
          </a:p>
          <a:p>
            <a:pPr lvl="1"/>
            <a:r>
              <a:rPr lang="en-US" dirty="0" smtClean="0"/>
              <a:t>Third-party ad </a:t>
            </a:r>
            <a:r>
              <a:rPr lang="en-US" dirty="0" smtClean="0"/>
              <a:t>networks</a:t>
            </a:r>
            <a:endParaRPr lang="en-US" dirty="0" smtClean="0"/>
          </a:p>
          <a:p>
            <a:pPr lvl="1"/>
            <a:r>
              <a:rPr lang="en-US" dirty="0" smtClean="0"/>
              <a:t>House ads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2011-13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4479" y="939133"/>
            <a:ext cx="3331638" cy="2554020"/>
          </a:xfrm>
          <a:prstGeom prst="rect">
            <a:avLst/>
          </a:prstGeom>
          <a:ln w="12700" cmpd="sng">
            <a:solidFill>
              <a:schemeClr val="tx1"/>
            </a:solidFill>
          </a:ln>
          <a:effectLst>
            <a:outerShdw blurRad="206375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Frame 6"/>
          <p:cNvSpPr/>
          <p:nvPr/>
        </p:nvSpPr>
        <p:spPr>
          <a:xfrm>
            <a:off x="5855380" y="2914316"/>
            <a:ext cx="2201423" cy="508000"/>
          </a:xfrm>
          <a:prstGeom prst="frame">
            <a:avLst/>
          </a:prstGeom>
          <a:solidFill>
            <a:srgbClr val="086A0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15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71600" y="3668123"/>
            <a:ext cx="6400800" cy="2142811"/>
          </a:xfrm>
        </p:spPr>
        <p:txBody>
          <a:bodyPr/>
          <a:lstStyle/>
          <a:p>
            <a:r>
              <a:rPr lang="en-US" dirty="0" smtClean="0"/>
              <a:t>Paolo Gaudiano, Founder and CEO</a:t>
            </a:r>
          </a:p>
          <a:p>
            <a:r>
              <a:rPr lang="en-US" dirty="0" err="1" smtClean="0"/>
              <a:t>paolo@infomous.com</a:t>
            </a:r>
            <a:endParaRPr lang="en-US" dirty="0" smtClean="0"/>
          </a:p>
          <a:p>
            <a:r>
              <a:rPr lang="en-US" dirty="0" smtClean="0"/>
              <a:t>978-471-9129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icopaolo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422900" y="6492875"/>
            <a:ext cx="3721100" cy="365125"/>
          </a:xfrm>
        </p:spPr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51875" y="6492875"/>
            <a:ext cx="492125" cy="365125"/>
          </a:xfrm>
        </p:spPr>
        <p:txBody>
          <a:bodyPr/>
          <a:lstStyle/>
          <a:p>
            <a:fld id="{90E4015B-FEFE-2244-A05F-80000E7C725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0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1" indent="0"/>
            <a:r>
              <a:rPr lang="en-US" b="0" dirty="0" smtClean="0">
                <a:solidFill>
                  <a:schemeClr val="bg1"/>
                </a:solidFill>
              </a:rPr>
              <a:t>Finding </a:t>
            </a:r>
            <a:r>
              <a:rPr lang="en-US" b="0" i="1" dirty="0" smtClean="0">
                <a:solidFill>
                  <a:schemeClr val="bg1"/>
                </a:solidFill>
              </a:rPr>
              <a:t>relevant</a:t>
            </a:r>
            <a:r>
              <a:rPr lang="en-US" b="0" dirty="0" smtClean="0">
                <a:solidFill>
                  <a:schemeClr val="bg1"/>
                </a:solidFill>
              </a:rPr>
              <a:t> information online is a challenge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939800" y="1123950"/>
            <a:ext cx="7511099" cy="4984750"/>
            <a:chOff x="5678487" y="1606550"/>
            <a:chExt cx="2995295" cy="16954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487" y="1606550"/>
              <a:ext cx="2995295" cy="16954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6013270" y="2437726"/>
              <a:ext cx="1235710" cy="206963"/>
              <a:chOff x="6013270" y="2437726"/>
              <a:chExt cx="1235710" cy="206963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028690" y="2475310"/>
                <a:ext cx="951230" cy="12311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013270" y="2437726"/>
                <a:ext cx="1235710" cy="20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FF0000"/>
                    </a:solidFill>
                    <a:latin typeface="Arial Narrow" pitchFamily="34" charset="0"/>
                  </a:rPr>
                  <a:t>Relevant Content</a:t>
                </a:r>
                <a:endParaRPr lang="en-US" sz="2800" b="1" dirty="0">
                  <a:solidFill>
                    <a:srgbClr val="FF0000"/>
                  </a:solidFill>
                  <a:latin typeface="Arial Narrow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219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what is relevant in today’s headlines?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600" y="5740400"/>
            <a:ext cx="7340600" cy="63500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400" b="1" dirty="0" smtClean="0">
                <a:solidFill>
                  <a:srgbClr val="262626"/>
                </a:solidFill>
              </a:rPr>
              <a:t>Can </a:t>
            </a:r>
            <a:r>
              <a:rPr lang="en-US" sz="2400" b="1" i="1" dirty="0" smtClean="0">
                <a:solidFill>
                  <a:srgbClr val="262626"/>
                </a:solidFill>
              </a:rPr>
              <a:t>you </a:t>
            </a:r>
            <a:r>
              <a:rPr lang="en-US" sz="2400" b="1" dirty="0" smtClean="0">
                <a:solidFill>
                  <a:srgbClr val="262626"/>
                </a:solidFill>
              </a:rPr>
              <a:t>see what’s relevant to you in today’s news?</a:t>
            </a:r>
            <a:endParaRPr lang="en-US" sz="2400" b="1" dirty="0">
              <a:solidFill>
                <a:srgbClr val="262626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5600" y="1058482"/>
            <a:ext cx="8521700" cy="4516818"/>
            <a:chOff x="355600" y="1058482"/>
            <a:chExt cx="8521700" cy="45168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5600" y="1058482"/>
              <a:ext cx="3492500" cy="239381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84572" y="1058482"/>
              <a:ext cx="3992728" cy="33909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73168" y="2244509"/>
              <a:ext cx="3549863" cy="33307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190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smtClean="0"/>
              <a:t>Yelpers saying about local businesses?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929" y="1244285"/>
            <a:ext cx="3228037" cy="4921020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5968" y="1779038"/>
            <a:ext cx="3591996" cy="3676735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5507" y="1060687"/>
            <a:ext cx="3667195" cy="4202670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69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38238" y="1220408"/>
            <a:ext cx="7002462" cy="14351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/>
              <a:t>solution: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38238" y="3898900"/>
            <a:ext cx="7002462" cy="20193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S PGothic" pitchFamily="34" charset="-128"/>
                <a:cs typeface="Helvetica Neu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Calibri" pitchFamily="34" charset="0"/>
                <a:ea typeface="MS PGothic" pitchFamily="34" charset="-128"/>
                <a:cs typeface="MS PGothic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4000" b="0" dirty="0" err="1" smtClean="0"/>
              <a:t>Infomous</a:t>
            </a:r>
            <a:r>
              <a:rPr lang="en-US" sz="4000" b="0" dirty="0" smtClean="0"/>
              <a:t>™ addresses the “relevance problem”</a:t>
            </a:r>
            <a:br>
              <a:rPr lang="en-US" sz="4000" b="0" dirty="0" smtClean="0"/>
            </a:br>
            <a:r>
              <a:rPr lang="en-US" sz="4000" b="0" dirty="0" smtClean="0"/>
              <a:t>through </a:t>
            </a:r>
            <a:r>
              <a:rPr lang="en-US" sz="4000" b="0" i="1" dirty="0" smtClean="0"/>
              <a:t>visual exploration</a:t>
            </a:r>
            <a:endParaRPr lang="en-US" sz="4000" b="0" i="1" dirty="0"/>
          </a:p>
        </p:txBody>
      </p:sp>
      <p:pic>
        <p:nvPicPr>
          <p:cNvPr id="2" name="Picture 1" descr="infomous_logo_larg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745" y="2664515"/>
            <a:ext cx="4153448" cy="9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6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entagon 16"/>
          <p:cNvSpPr/>
          <p:nvPr/>
        </p:nvSpPr>
        <p:spPr>
          <a:xfrm>
            <a:off x="6061658" y="1299595"/>
            <a:ext cx="1136056" cy="4613970"/>
          </a:xfrm>
          <a:prstGeom prst="homePlate">
            <a:avLst>
              <a:gd name="adj" fmla="val 2752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rgbClr val="FFFFFF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>
            <a:off x="269415" y="1299595"/>
            <a:ext cx="3874413" cy="4613970"/>
          </a:xfrm>
          <a:prstGeom prst="homePlate">
            <a:avLst>
              <a:gd name="adj" fmla="val 27520"/>
            </a:avLst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rgbClr val="FFFFFF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as Apple</a:t>
            </a:r>
            <a:r>
              <a:rPr lang="en-US" baseline="30000" dirty="0" smtClean="0"/>
              <a:t>©</a:t>
            </a:r>
            <a:r>
              <a:rPr lang="en-US" dirty="0" smtClean="0"/>
              <a:t> made phones easy, fun and sexy...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647243" flipH="1">
            <a:off x="308754" y="1429890"/>
            <a:ext cx="1285913" cy="1799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9896" y="1577725"/>
            <a:ext cx="1176083" cy="1628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1293" y="2860245"/>
            <a:ext cx="1372306" cy="16446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551" y="2040518"/>
            <a:ext cx="1667755" cy="3132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2267" y="2426069"/>
            <a:ext cx="1779391" cy="20788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80" y="4230406"/>
            <a:ext cx="1992835" cy="153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4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12"/>
          <p:cNvSpPr/>
          <p:nvPr/>
        </p:nvSpPr>
        <p:spPr>
          <a:xfrm>
            <a:off x="51323" y="1116011"/>
            <a:ext cx="3694798" cy="4887350"/>
          </a:xfrm>
          <a:prstGeom prst="homePlate">
            <a:avLst>
              <a:gd name="adj" fmla="val 20341"/>
            </a:avLst>
          </a:prstGeom>
          <a:gradFill flip="none" rotWithShape="1">
            <a:gsLst>
              <a:gs pos="0">
                <a:srgbClr val="69A435"/>
              </a:gs>
              <a:gs pos="100000">
                <a:srgbClr val="FFFFFF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783" y="3356349"/>
            <a:ext cx="1447478" cy="260402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47" y="1960382"/>
            <a:ext cx="1815117" cy="2555338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</a:t>
            </a:r>
            <a:r>
              <a:rPr lang="en-US" dirty="0" err="1" smtClean="0"/>
              <a:t>Infomous</a:t>
            </a:r>
            <a:r>
              <a:rPr lang="en-US" dirty="0" smtClean="0"/>
              <a:t> makes online content easy, fun and sexy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019" y="3356349"/>
            <a:ext cx="1331949" cy="2133904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506" y="1354714"/>
            <a:ext cx="2529873" cy="50301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Pentagon 15"/>
          <p:cNvSpPr/>
          <p:nvPr/>
        </p:nvSpPr>
        <p:spPr>
          <a:xfrm>
            <a:off x="5167817" y="1107693"/>
            <a:ext cx="1136056" cy="4844359"/>
          </a:xfrm>
          <a:prstGeom prst="homePlate">
            <a:avLst>
              <a:gd name="adj" fmla="val 27520"/>
            </a:avLst>
          </a:prstGeom>
          <a:gradFill flip="none" rotWithShape="1">
            <a:gsLst>
              <a:gs pos="0">
                <a:srgbClr val="69A435"/>
              </a:gs>
              <a:gs pos="100000">
                <a:srgbClr val="FFFFFF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nfomous_logo_vertical.eps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33" r="20788" b="29665"/>
          <a:stretch/>
        </p:blipFill>
        <p:spPr>
          <a:xfrm>
            <a:off x="3755318" y="2899059"/>
            <a:ext cx="1402019" cy="12571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2360" y="1575513"/>
            <a:ext cx="2662564" cy="3987191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693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: “see” </a:t>
            </a:r>
            <a:r>
              <a:rPr lang="en-US" dirty="0" smtClean="0"/>
              <a:t>recent activity on Yelp...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2013 Infomous, Inc. - All rights reserved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E4015B-FEFE-2244-A05F-80000E7C725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192" y="967991"/>
            <a:ext cx="8471970" cy="5486400"/>
          </a:xfrm>
          <a:prstGeom prst="rect">
            <a:avLst/>
          </a:prstGeom>
          <a:ln w="635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86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fomous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Infomous Theme.thmx</Template>
  <TotalTime>71416</TotalTime>
  <Words>624</Words>
  <Application>Microsoft Macintosh PowerPoint</Application>
  <PresentationFormat>On-screen Show (4:3)</PresentationFormat>
  <Paragraphs>116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Infomous Theme</vt:lpstr>
      <vt:lpstr>Infomous™: Visual Exploration for Yelp</vt:lpstr>
      <vt:lpstr>The problem</vt:lpstr>
      <vt:lpstr>Finding relevant information online is a challenge</vt:lpstr>
      <vt:lpstr>Example: what is relevant in today’s headlines?</vt:lpstr>
      <vt:lpstr>What are Yelpers saying about local businesses?</vt:lpstr>
      <vt:lpstr>The solution:</vt:lpstr>
      <vt:lpstr>Just as Apple© made phones easy, fun and sexy...</vt:lpstr>
      <vt:lpstr>...Infomous makes online content easy, fun and sexy</vt:lpstr>
      <vt:lpstr>Example: “see” recent activity on Yelp...</vt:lpstr>
      <vt:lpstr>...click the words that are relevant to you...</vt:lpstr>
      <vt:lpstr>... then read the original content on Yelp.com</vt:lpstr>
      <vt:lpstr>A demo is worth 100 slides</vt:lpstr>
      <vt:lpstr>The proof</vt:lpstr>
      <vt:lpstr>Who uses Infomous?</vt:lpstr>
      <vt:lpstr>Infomous clients enjoy high engagement levels</vt:lpstr>
      <vt:lpstr>The business value</vt:lpstr>
      <vt:lpstr>Embed Infomous to drive user engagement</vt:lpstr>
      <vt:lpstr>Monetization opportunities</vt:lpstr>
      <vt:lpstr>1) Branding opportunities</vt:lpstr>
      <vt:lpstr>2) Contextual/native ad unit</vt:lpstr>
      <vt:lpstr>3) Promoted ad unit</vt:lpstr>
      <vt:lpstr>Contact information</vt:lpstr>
    </vt:vector>
  </TitlesOfParts>
  <Manager/>
  <Company>Infomous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Infomous investor pitch deck</dc:title>
  <dc:subject/>
  <dc:creator/>
  <cp:keywords/>
  <dc:description/>
  <cp:lastModifiedBy>Paolo Gaudiano</cp:lastModifiedBy>
  <cp:revision>592</cp:revision>
  <cp:lastPrinted>2013-09-20T17:01:09Z</cp:lastPrinted>
  <dcterms:created xsi:type="dcterms:W3CDTF">2013-01-15T18:20:21Z</dcterms:created>
  <dcterms:modified xsi:type="dcterms:W3CDTF">2013-11-04T13:53:59Z</dcterms:modified>
  <cp:category/>
</cp:coreProperties>
</file>